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
  </p:notesMasterIdLst>
  <p:handoutMasterIdLst>
    <p:handoutMasterId r:id="rId6"/>
  </p:handoutMasterIdLst>
  <p:sldIdLst>
    <p:sldId id="2147375338" r:id="rId2"/>
    <p:sldId id="1013" r:id="rId3"/>
    <p:sldId id="1014" r:id="rId4"/>
  </p:sldIdLst>
  <p:sldSz cx="12192000" cy="6858000"/>
  <p:notesSz cx="6400800" cy="11733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2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Edmunds" initials="CE" lastIdx="12" clrIdx="0">
    <p:extLst>
      <p:ext uri="{19B8F6BF-5375-455C-9EA6-DF929625EA0E}">
        <p15:presenceInfo xmlns:p15="http://schemas.microsoft.com/office/powerpoint/2012/main" userId="S-1-5-21-842925246-1708537768-682003330-1142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D4A1"/>
    <a:srgbClr val="30B887"/>
    <a:srgbClr val="0D9066"/>
    <a:srgbClr val="94B0FF"/>
    <a:srgbClr val="4D5EE0"/>
    <a:srgbClr val="3B20C2"/>
    <a:srgbClr val="FF6C1A"/>
    <a:srgbClr val="DB2F28"/>
    <a:srgbClr val="FFBC00"/>
    <a:srgbClr val="FA9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0B49F-3021-4192-B99E-9A59F0E9E6AF}" v="3" dt="2022-01-20T13:39:54.495"/>
  </p1510:revLst>
</p1510:revInfo>
</file>

<file path=ppt/tableStyles.xml><?xml version="1.0" encoding="utf-8"?>
<a:tblStyleLst xmlns:a="http://schemas.openxmlformats.org/drawingml/2006/main" def="{EE8C1044-CB9C-4BE2-9E11-187A4E6E5BB0}">
  <a:tblStyle styleId="{EE8C1044-CB9C-4BE2-9E11-187A4E6E5BB0}" styleName="AVEVA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rgbClr val="595959"/>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7297" autoAdjust="0"/>
  </p:normalViewPr>
  <p:slideViewPr>
    <p:cSldViewPr snapToGrid="0">
      <p:cViewPr varScale="1">
        <p:scale>
          <a:sx n="64" d="100"/>
          <a:sy n="64" d="100"/>
        </p:scale>
        <p:origin x="164" y="68"/>
      </p:cViewPr>
      <p:guideLst>
        <p:guide orient="horz" pos="2208"/>
        <p:guide pos="3840"/>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p:scale>
          <a:sx n="79" d="100"/>
          <a:sy n="79" d="100"/>
        </p:scale>
        <p:origin x="5368" y="20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5" Type="http://schemas.openxmlformats.org/officeDocument/2006/relationships/customXml" Target="../customXml/item3.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19EC5-08BE-4EB9-A338-7F2CBC8BDC42}"/>
              </a:ext>
            </a:extLst>
          </p:cNvPr>
          <p:cNvSpPr>
            <a:spLocks noGrp="1"/>
          </p:cNvSpPr>
          <p:nvPr>
            <p:ph type="hdr" sz="quarter"/>
          </p:nvPr>
        </p:nvSpPr>
        <p:spPr>
          <a:xfrm>
            <a:off x="0" y="0"/>
            <a:ext cx="2773680" cy="588698"/>
          </a:xfrm>
          <a:prstGeom prst="rect">
            <a:avLst/>
          </a:prstGeom>
        </p:spPr>
        <p:txBody>
          <a:bodyPr vert="horz" lIns="91440" tIns="45720" rIns="91440" bIns="45720" rtlCol="0"/>
          <a:lstStyle>
            <a:lvl1pPr algn="l">
              <a:defRPr sz="1200"/>
            </a:lvl1pPr>
          </a:lstStyle>
          <a:p>
            <a:endParaRPr lang="en-GB">
              <a:solidFill>
                <a:srgbClr val="000000"/>
              </a:solidFill>
              <a:latin typeface="Muli" panose="00000500000000000000" pitchFamily="2" charset="0"/>
            </a:endParaRPr>
          </a:p>
        </p:txBody>
      </p:sp>
      <p:sp>
        <p:nvSpPr>
          <p:cNvPr id="3" name="Date Placeholder 2">
            <a:extLst>
              <a:ext uri="{FF2B5EF4-FFF2-40B4-BE49-F238E27FC236}">
                <a16:creationId xmlns:a16="http://schemas.microsoft.com/office/drawing/2014/main" id="{1E87C259-B6F1-4776-B031-30227F135A46}"/>
              </a:ext>
            </a:extLst>
          </p:cNvPr>
          <p:cNvSpPr>
            <a:spLocks noGrp="1"/>
          </p:cNvSpPr>
          <p:nvPr>
            <p:ph type="dt" sz="quarter" idx="1"/>
          </p:nvPr>
        </p:nvSpPr>
        <p:spPr>
          <a:xfrm>
            <a:off x="3625639" y="0"/>
            <a:ext cx="2773680" cy="588698"/>
          </a:xfrm>
          <a:prstGeom prst="rect">
            <a:avLst/>
          </a:prstGeom>
        </p:spPr>
        <p:txBody>
          <a:bodyPr vert="horz" lIns="91440" tIns="45720" rIns="91440" bIns="45720" rtlCol="0"/>
          <a:lstStyle>
            <a:lvl1pPr algn="r">
              <a:defRPr sz="1200"/>
            </a:lvl1pPr>
          </a:lstStyle>
          <a:p>
            <a:fld id="{32A9BFF2-C90B-477E-9715-1B23DA4420F9}" type="datetimeFigureOut">
              <a:rPr lang="en-US">
                <a:solidFill>
                  <a:srgbClr val="000000"/>
                </a:solidFill>
                <a:latin typeface="Muli" panose="00000500000000000000" pitchFamily="2" charset="0"/>
              </a:rPr>
              <a:t>6/30/2022</a:t>
            </a:fld>
            <a:endParaRPr lang="en-GB">
              <a:solidFill>
                <a:srgbClr val="000000"/>
              </a:solidFill>
              <a:latin typeface="Muli" panose="00000500000000000000" pitchFamily="2" charset="0"/>
            </a:endParaRPr>
          </a:p>
        </p:txBody>
      </p:sp>
      <p:sp>
        <p:nvSpPr>
          <p:cNvPr id="4" name="Footer Placeholder 3">
            <a:extLst>
              <a:ext uri="{FF2B5EF4-FFF2-40B4-BE49-F238E27FC236}">
                <a16:creationId xmlns:a16="http://schemas.microsoft.com/office/drawing/2014/main" id="{2D64F7A4-77BF-4E91-98A1-943775ED105B}"/>
              </a:ext>
            </a:extLst>
          </p:cNvPr>
          <p:cNvSpPr>
            <a:spLocks noGrp="1"/>
          </p:cNvSpPr>
          <p:nvPr>
            <p:ph type="ftr" sz="quarter" idx="2"/>
          </p:nvPr>
        </p:nvSpPr>
        <p:spPr>
          <a:xfrm>
            <a:off x="-1" y="11144517"/>
            <a:ext cx="3272462" cy="588697"/>
          </a:xfrm>
          <a:prstGeom prst="rect">
            <a:avLst/>
          </a:prstGeom>
        </p:spPr>
        <p:txBody>
          <a:bodyPr vert="horz" lIns="91440" tIns="45720" rIns="91440" bIns="45720" rtlCol="0" anchor="b"/>
          <a:lstStyle>
            <a:lvl1pPr algn="l">
              <a:defRPr sz="1200"/>
            </a:lvl1pPr>
          </a:lstStyle>
          <a:p>
            <a:pPr lvl="0"/>
            <a:r>
              <a:rPr lang="en-GB" sz="800">
                <a:solidFill>
                  <a:srgbClr val="000000"/>
                </a:solidFill>
                <a:latin typeface="Muli" panose="00000500000000000000" pitchFamily="2" charset="0"/>
              </a:rPr>
              <a:t>© 2019 AVEVA Group plc and its subsidiaries. All rights reserved.</a:t>
            </a:r>
          </a:p>
        </p:txBody>
      </p:sp>
      <p:sp>
        <p:nvSpPr>
          <p:cNvPr id="5" name="Slide Number Placeholder 4">
            <a:extLst>
              <a:ext uri="{FF2B5EF4-FFF2-40B4-BE49-F238E27FC236}">
                <a16:creationId xmlns:a16="http://schemas.microsoft.com/office/drawing/2014/main" id="{4055DACD-0D51-435C-8D26-DF12C905B204}"/>
              </a:ext>
            </a:extLst>
          </p:cNvPr>
          <p:cNvSpPr>
            <a:spLocks noGrp="1"/>
          </p:cNvSpPr>
          <p:nvPr>
            <p:ph type="sldNum" sz="quarter" idx="3"/>
          </p:nvPr>
        </p:nvSpPr>
        <p:spPr>
          <a:xfrm>
            <a:off x="3625639" y="11144517"/>
            <a:ext cx="2773680" cy="588697"/>
          </a:xfrm>
          <a:prstGeom prst="rect">
            <a:avLst/>
          </a:prstGeom>
        </p:spPr>
        <p:txBody>
          <a:bodyPr vert="horz" lIns="91440" tIns="45720" rIns="91440" bIns="45720" rtlCol="0" anchor="b"/>
          <a:lstStyle>
            <a:lvl1pPr algn="r">
              <a:defRPr sz="1200"/>
            </a:lvl1pPr>
          </a:lstStyle>
          <a:p>
            <a:fld id="{2BEC808D-8967-49DA-A39C-3A758999D91A}" type="slidenum">
              <a:rPr lang="en-GB" sz="800">
                <a:solidFill>
                  <a:srgbClr val="000000"/>
                </a:solidFill>
                <a:latin typeface="Muli" panose="00000500000000000000" pitchFamily="2" charset="0"/>
              </a:rPr>
              <a:t>‹#›</a:t>
            </a:fld>
            <a:endParaRPr lang="en-GB" sz="800">
              <a:solidFill>
                <a:srgbClr val="000000"/>
              </a:solidFill>
              <a:latin typeface="Muli" panose="00000500000000000000" pitchFamily="2" charset="0"/>
            </a:endParaRPr>
          </a:p>
        </p:txBody>
      </p:sp>
    </p:spTree>
    <p:extLst>
      <p:ext uri="{BB962C8B-B14F-4D97-AF65-F5344CB8AC3E}">
        <p14:creationId xmlns:p14="http://schemas.microsoft.com/office/powerpoint/2010/main" val="376958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698"/>
          </a:xfrm>
          <a:prstGeom prst="rect">
            <a:avLst/>
          </a:prstGeom>
        </p:spPr>
        <p:txBody>
          <a:bodyPr vert="horz" lIns="91440" tIns="45720" rIns="91440" bIns="45720" rtlCol="0"/>
          <a:lstStyle>
            <a:lvl1pPr algn="l">
              <a:defRPr lang="en-GB" sz="1200" kern="1200">
                <a:solidFill>
                  <a:srgbClr val="000000"/>
                </a:solidFill>
                <a:latin typeface="Muli" panose="00000500000000000000" pitchFamily="2" charset="0"/>
                <a:ea typeface="+mn-ea"/>
                <a:cs typeface="+mn-cs"/>
              </a:defRPr>
            </a:lvl1pPr>
          </a:lstStyle>
          <a:p>
            <a:endParaRPr lang="en-GB"/>
          </a:p>
        </p:txBody>
      </p:sp>
      <p:sp>
        <p:nvSpPr>
          <p:cNvPr id="3" name="Date Placeholder 2"/>
          <p:cNvSpPr>
            <a:spLocks noGrp="1"/>
          </p:cNvSpPr>
          <p:nvPr>
            <p:ph type="dt" idx="1"/>
          </p:nvPr>
        </p:nvSpPr>
        <p:spPr>
          <a:xfrm>
            <a:off x="3625639" y="0"/>
            <a:ext cx="2773680" cy="588698"/>
          </a:xfrm>
          <a:prstGeom prst="rect">
            <a:avLst/>
          </a:prstGeom>
        </p:spPr>
        <p:txBody>
          <a:bodyPr vert="horz" lIns="91440" tIns="45720" rIns="91440" bIns="45720" rtlCol="0"/>
          <a:lstStyle>
            <a:lvl1pPr algn="r">
              <a:defRPr lang="en-GB" sz="1200" kern="1200" smtClean="0">
                <a:solidFill>
                  <a:srgbClr val="000000"/>
                </a:solidFill>
                <a:latin typeface="Muli" panose="00000500000000000000" pitchFamily="2" charset="0"/>
                <a:ea typeface="+mn-ea"/>
                <a:cs typeface="+mn-cs"/>
              </a:defRPr>
            </a:lvl1pPr>
          </a:lstStyle>
          <a:p>
            <a:fld id="{F54DED76-5D38-41BF-9AF2-709E5C06511E}" type="datetimeFigureOut">
              <a:rPr lang="en-GB" smtClean="0"/>
              <a:pPr/>
              <a:t>30/06/2022</a:t>
            </a:fld>
            <a:endParaRPr lang="en-GB"/>
          </a:p>
        </p:txBody>
      </p:sp>
      <p:sp>
        <p:nvSpPr>
          <p:cNvPr id="4" name="Slide Image Placeholder 3"/>
          <p:cNvSpPr>
            <a:spLocks noGrp="1" noRot="1" noChangeAspect="1"/>
          </p:cNvSpPr>
          <p:nvPr>
            <p:ph type="sldImg" idx="2"/>
          </p:nvPr>
        </p:nvSpPr>
        <p:spPr>
          <a:xfrm>
            <a:off x="-317500" y="1466850"/>
            <a:ext cx="7035800" cy="3959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40080" y="5646609"/>
            <a:ext cx="5120640" cy="4619953"/>
          </a:xfrm>
          <a:prstGeom prst="rect">
            <a:avLst/>
          </a:prstGeom>
        </p:spPr>
        <p:txBody>
          <a:bodyPr vert="horz" lIns="91440" tIns="45720" rIns="91440" bIns="45720" rtlCol="0"/>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1" y="11144517"/>
            <a:ext cx="3057689" cy="588697"/>
          </a:xfrm>
          <a:prstGeom prst="rect">
            <a:avLst/>
          </a:prstGeom>
        </p:spPr>
        <p:txBody>
          <a:bodyPr vert="horz" lIns="91440" tIns="45720" rIns="91440" bIns="45720" rtlCol="0" anchor="b"/>
          <a:lstStyle>
            <a:lvl1pPr algn="l">
              <a:defRPr sz="1200"/>
            </a:lvl1pPr>
          </a:lstStyle>
          <a:p>
            <a:r>
              <a:rPr lang="en-GB" sz="800">
                <a:solidFill>
                  <a:srgbClr val="000000"/>
                </a:solidFill>
                <a:latin typeface="Muli" panose="00000500000000000000" pitchFamily="2" charset="0"/>
              </a:rPr>
              <a:t>© 2019 AVEVA Group plc and its subsidiaries. All rights reserved.</a:t>
            </a:r>
          </a:p>
        </p:txBody>
      </p:sp>
      <p:sp>
        <p:nvSpPr>
          <p:cNvPr id="7" name="Slide Number Placeholder 6"/>
          <p:cNvSpPr>
            <a:spLocks noGrp="1"/>
          </p:cNvSpPr>
          <p:nvPr>
            <p:ph type="sldNum" sz="quarter" idx="5"/>
          </p:nvPr>
        </p:nvSpPr>
        <p:spPr>
          <a:xfrm>
            <a:off x="3625639" y="11144517"/>
            <a:ext cx="2773680" cy="588697"/>
          </a:xfrm>
          <a:prstGeom prst="rect">
            <a:avLst/>
          </a:prstGeom>
        </p:spPr>
        <p:txBody>
          <a:bodyPr vert="horz" lIns="91440" tIns="45720" rIns="91440" bIns="45720" rtlCol="0" anchor="b"/>
          <a:lstStyle>
            <a:lvl1pPr algn="r">
              <a:defRPr lang="en-GB" sz="800" kern="1200" smtClean="0">
                <a:solidFill>
                  <a:srgbClr val="000000"/>
                </a:solidFill>
                <a:latin typeface="Muli" panose="00000500000000000000" pitchFamily="2" charset="0"/>
                <a:ea typeface="+mn-ea"/>
                <a:cs typeface="+mn-cs"/>
              </a:defRPr>
            </a:lvl1pPr>
          </a:lstStyle>
          <a:p>
            <a:fld id="{70234E84-C538-456E-9D17-5DEAA57ABBDE}" type="slidenum">
              <a:rPr lang="en-GB" smtClean="0"/>
              <a:pPr/>
              <a:t>‹#›</a:t>
            </a:fld>
            <a:endParaRPr lang="en-GB"/>
          </a:p>
        </p:txBody>
      </p:sp>
    </p:spTree>
    <p:extLst>
      <p:ext uri="{BB962C8B-B14F-4D97-AF65-F5344CB8AC3E}">
        <p14:creationId xmlns:p14="http://schemas.microsoft.com/office/powerpoint/2010/main" val="156140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li" panose="00000500000000000000" pitchFamily="2" charset="0"/>
        <a:ea typeface="+mn-ea"/>
        <a:cs typeface="+mn-cs"/>
      </a:defRPr>
    </a:lvl1pPr>
    <a:lvl2pPr marL="457200" algn="l" defTabSz="914400" rtl="0" eaLnBrk="1" latinLnBrk="0" hangingPunct="1">
      <a:defRPr sz="1200" kern="1200">
        <a:solidFill>
          <a:schemeClr val="tx1"/>
        </a:solidFill>
        <a:latin typeface="Muli" panose="00000500000000000000" pitchFamily="2" charset="0"/>
        <a:ea typeface="+mn-ea"/>
        <a:cs typeface="+mn-cs"/>
      </a:defRPr>
    </a:lvl2pPr>
    <a:lvl3pPr marL="914400" algn="l" defTabSz="914400" rtl="0" eaLnBrk="1" latinLnBrk="0" hangingPunct="1">
      <a:defRPr sz="1200" kern="1200">
        <a:solidFill>
          <a:schemeClr val="tx1"/>
        </a:solidFill>
        <a:latin typeface="Muli" panose="00000500000000000000" pitchFamily="2" charset="0"/>
        <a:ea typeface="+mn-ea"/>
        <a:cs typeface="+mn-cs"/>
      </a:defRPr>
    </a:lvl3pPr>
    <a:lvl4pPr marL="1371600" algn="l" defTabSz="914400" rtl="0" eaLnBrk="1" latinLnBrk="0" hangingPunct="1">
      <a:defRPr sz="1200" kern="1200">
        <a:solidFill>
          <a:schemeClr val="tx1"/>
        </a:solidFill>
        <a:latin typeface="Muli" panose="00000500000000000000" pitchFamily="2" charset="0"/>
        <a:ea typeface="+mn-ea"/>
        <a:cs typeface="+mn-cs"/>
      </a:defRPr>
    </a:lvl4pPr>
    <a:lvl5pPr marL="1828800" algn="l" defTabSz="914400" rtl="0" eaLnBrk="1" latinLnBrk="0" hangingPunct="1">
      <a:defRPr sz="1200" kern="1200">
        <a:solidFill>
          <a:schemeClr val="tx1"/>
        </a:solidFill>
        <a:latin typeface="Muli"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aveva.com/"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For Internal Use Only. ©2021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3316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289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2557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dirty="0"/>
          </a:p>
        </p:txBody>
      </p:sp>
    </p:spTree>
    <p:extLst>
      <p:ext uri="{BB962C8B-B14F-4D97-AF65-F5344CB8AC3E}">
        <p14:creationId xmlns:p14="http://schemas.microsoft.com/office/powerpoint/2010/main" val="30333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dirty="0"/>
              <a:t>For Internal Use Only. ©2021 AVEVA Group plc and its subsidiaries. All rights reserved.</a:t>
            </a:r>
            <a:endParaRPr lang="en-GB" dirty="0"/>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3069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dirty="0"/>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818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dirty="0"/>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898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dirty="0"/>
              <a:t>For Internal Use Only. ©2021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dirty="0"/>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344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For Internal Use Only. ©2021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8718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For Internal Use Only. ©2021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006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dirty="0"/>
              <a:t>For Internal Use Only. ©2021 AVEVA Group plc and its subsidiaries. All rights reserved.</a:t>
            </a:r>
            <a:endParaRPr lang="en-GB" dirty="0"/>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511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180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layout - 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For Internal Use Only. ©2021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541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global leader in industrial software, driving digital transformation and sustainability. By connecting the power of information and artificial intelligence with human insight, AVEVA enables teams to use their data to unlock new value. We call this Performance Intelligence. AVEVA’s comprehensive portfolio enables more than 20,000 industrial enterprises to engineer smarter, operate better and drive sustainable efficiency. AVEVA supports customers through a trusted ecosystem that includes 5,500 partners and 5,700 certified developers around the world. The company is headquartered in Cambridge, UK, with over 6,500 employees and 90 offices in over 40 countries. </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rgbClr val="4D69E0"/>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www.aveva.com</a:t>
            </a:r>
            <a:r>
              <a:rPr lang="en-US" sz="1000" spc="20" dirty="0">
                <a:solidFill>
                  <a:srgbClr val="4D69E0"/>
                </a:solidFill>
                <a:latin typeface="+mn-lt"/>
                <a:cs typeface="Calibri" panose="020F0502020204030204" pitchFamily="34" charset="0"/>
              </a:rPr>
              <a:t> </a:t>
            </a:r>
            <a:endParaRPr lang="en-GB" sz="1000" b="0" spc="20" dirty="0">
              <a:solidFill>
                <a:srgbClr val="4D69E0"/>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For Internal Use Only. ©2021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5427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dirty="0"/>
              <a:t>NOTE: </a:t>
            </a:r>
            <a:br>
              <a:rPr lang="en-US" dirty="0"/>
            </a:br>
            <a:r>
              <a:rPr lang="en-US" dirty="0"/>
              <a:t>ANY SLIDE MASTERS APPEARING AFTER THIS ARE OUT OF DATE. </a:t>
            </a:r>
            <a:br>
              <a:rPr lang="en-US" dirty="0"/>
            </a:br>
            <a:br>
              <a:rPr lang="en-US" dirty="0"/>
            </a:br>
            <a:r>
              <a:rPr lang="en-US" dirty="0"/>
              <a:t>PLEASE SELECT A SLIDE LAYOUT FROM ONE OF THE PRECEDING SLIDE MASTERS.</a:t>
            </a:r>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dirty="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178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dirty="0"/>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dirty="0"/>
              <a:t>For Internal Use Only. ©2021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dirty="0"/>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dirty="0"/>
              <a:t>Optional Subtitle</a:t>
            </a:r>
          </a:p>
        </p:txBody>
      </p:sp>
    </p:spTree>
    <p:extLst>
      <p:ext uri="{BB962C8B-B14F-4D97-AF65-F5344CB8AC3E}">
        <p14:creationId xmlns:p14="http://schemas.microsoft.com/office/powerpoint/2010/main" val="22064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dirty="0"/>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dirty="0"/>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dirty="0"/>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773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5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4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379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71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dirty="0"/>
              <a:t>For Internal Use Only. ©2021 AVEVA Group plc and its subsidiaries. All rights reserved.</a:t>
            </a:r>
            <a:endParaRPr lang="en-GB" dirty="0"/>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Tree>
    <p:extLst>
      <p:ext uri="{BB962C8B-B14F-4D97-AF65-F5344CB8AC3E}">
        <p14:creationId xmlns:p14="http://schemas.microsoft.com/office/powerpoint/2010/main" val="21903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tif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dirty="0"/>
              <a:t>For Internal Use Only. ©2021 AVEVA Group plc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5"/>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6"/>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618599258"/>
      </p:ext>
    </p:extLst>
  </p:cSld>
  <p:clrMap bg1="lt1" tx1="dk1" bg2="lt2" tx2="dk2" accent1="accent1" accent2="accent2" accent3="accent3" accent4="accent4" accent5="accent5" accent6="accent6" hlink="hlink" folHlink="folHlink"/>
  <p:sldLayoutIdLst>
    <p:sldLayoutId id="2147484162" r:id="rId1"/>
    <p:sldLayoutId id="2147483932" r:id="rId2"/>
    <p:sldLayoutId id="2147484163" r:id="rId3"/>
    <p:sldLayoutId id="2147484099" r:id="rId4"/>
    <p:sldLayoutId id="2147483933" r:id="rId5"/>
    <p:sldLayoutId id="2147484005" r:id="rId6"/>
    <p:sldLayoutId id="2147483674" r:id="rId7"/>
    <p:sldLayoutId id="2147484039" r:id="rId8"/>
    <p:sldLayoutId id="2147484164" r:id="rId9"/>
    <p:sldLayoutId id="2147484165" r:id="rId10"/>
    <p:sldLayoutId id="2147483662" r:id="rId11"/>
    <p:sldLayoutId id="2147484037" r:id="rId12"/>
    <p:sldLayoutId id="2147483664" r:id="rId13"/>
    <p:sldLayoutId id="2147484038" r:id="rId14"/>
    <p:sldLayoutId id="2147484092" r:id="rId15"/>
    <p:sldLayoutId id="2147484089" r:id="rId16"/>
    <p:sldLayoutId id="2147483999" r:id="rId17"/>
    <p:sldLayoutId id="2147484098" r:id="rId18"/>
    <p:sldLayoutId id="2147484048" r:id="rId19"/>
    <p:sldLayoutId id="2147484166" r:id="rId20"/>
    <p:sldLayoutId id="2147484094" r:id="rId21"/>
    <p:sldLayoutId id="2147484095" r:id="rId22"/>
    <p:sldLayoutId id="214748416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296" userDrawn="1">
          <p15:clr>
            <a:srgbClr val="F26B43"/>
          </p15:clr>
        </p15:guide>
        <p15:guide id="3" pos="384" userDrawn="1">
          <p15:clr>
            <a:srgbClr val="F26B43"/>
          </p15:clr>
        </p15:guide>
        <p15:guide id="4" orient="horz" pos="408" userDrawn="1">
          <p15:clr>
            <a:srgbClr val="F26B43"/>
          </p15:clr>
        </p15:guide>
        <p15:guide id="5" orient="horz" pos="792"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aveva.com/en/perspectives/success-stories/italpresse-gauss/" TargetMode="External"/><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287138ED-2A28-42AC-9A21-545EE311F21C}"/>
              </a:ext>
            </a:extLst>
          </p:cNvPr>
          <p:cNvSpPr txBox="1">
            <a:spLocks/>
          </p:cNvSpPr>
          <p:nvPr/>
        </p:nvSpPr>
        <p:spPr>
          <a:xfrm>
            <a:off x="7508145" y="2862446"/>
            <a:ext cx="4683855" cy="3992118"/>
          </a:xfrm>
          <a:prstGeom prst="rect">
            <a:avLst/>
          </a:prstGeom>
          <a:solidFill>
            <a:srgbClr val="F2F2F2"/>
          </a:solidFill>
        </p:spPr>
        <p:txBody>
          <a:bodyPr vert="horz" wrap="square" lIns="144000" tIns="216000" rIns="144000" bIns="144000" rtlCol="0" anchor="t" anchorCtr="0">
            <a:norm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6B04A8">
                    <a:lumMod val="50000"/>
                  </a:srgbClr>
                </a:solidFill>
                <a:effectLst/>
                <a:uLnTx/>
                <a:uFillTx/>
                <a:latin typeface="Calibri"/>
                <a:ea typeface="+mn-ea"/>
                <a:cs typeface="Calibri" panose="020F0502020204030204" pitchFamily="34" charset="0"/>
              </a:rPr>
              <a:t>Industry</a:t>
            </a:r>
            <a:r>
              <a:rPr kumimoji="0" lang="en-US"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rPr>
              <a:t>: </a:t>
            </a:r>
            <a:r>
              <a:rPr kumimoji="0" lang="en-GB" sz="1400" b="1" i="0" u="none" strike="noStrike" kern="1200" cap="none" spc="0" normalizeH="0" baseline="0" noProof="0" dirty="0">
                <a:ln>
                  <a:noFill/>
                </a:ln>
                <a:solidFill>
                  <a:srgbClr val="6B04A8">
                    <a:lumMod val="50000"/>
                  </a:srgbClr>
                </a:solidFill>
                <a:effectLst/>
                <a:uLnTx/>
                <a:uFillTx/>
                <a:latin typeface="Calibri"/>
                <a:ea typeface="+mn-ea"/>
                <a:cs typeface="Calibri" panose="020F0502020204030204" pitchFamily="34" charset="0"/>
              </a:rPr>
              <a:t>OEMs &amp; Machine Builders</a:t>
            </a:r>
            <a:endParaRPr kumimoji="0" lang="en-US"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3C1451"/>
                </a:solidFill>
                <a:effectLst/>
                <a:uLnTx/>
                <a:uFillTx/>
                <a:latin typeface="Calibri"/>
                <a:ea typeface="+mn-ea"/>
                <a:cs typeface="Calibri"/>
              </a:rPr>
              <a:t>Solution: </a:t>
            </a:r>
            <a:r>
              <a:rPr kumimoji="0" lang="en-GB"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rPr>
              <a:t>AVEVA™ XR for Training,</a:t>
            </a:r>
            <a:r>
              <a:rPr kumimoji="0" lang="en-US" sz="1400" b="1" i="0" u="none" strike="noStrike" kern="1200" cap="none" spc="0" normalizeH="0" baseline="0" noProof="0" dirty="0">
                <a:ln>
                  <a:noFill/>
                </a:ln>
                <a:solidFill>
                  <a:srgbClr val="3C1451"/>
                </a:solidFill>
                <a:effectLst/>
                <a:uLnTx/>
                <a:uFillTx/>
                <a:latin typeface="Calibri"/>
                <a:ea typeface="+mn-ea"/>
                <a:cs typeface="Calibri"/>
              </a:rPr>
              <a:t> </a:t>
            </a:r>
            <a:r>
              <a:rPr kumimoji="0" lang="en-GB"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rPr>
              <a:t>AVEVA™ System Platform</a:t>
            </a:r>
            <a:r>
              <a:rPr kumimoji="0" lang="en-US"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rPr>
              <a:t>, </a:t>
            </a:r>
            <a:r>
              <a:rPr kumimoji="0" lang="en-GB" sz="1400" b="1" i="0" u="none" strike="noStrike" kern="1200" cap="none" spc="0" normalizeH="0" baseline="0" noProof="0" dirty="0">
                <a:ln>
                  <a:noFill/>
                </a:ln>
                <a:solidFill>
                  <a:srgbClr val="3C1451"/>
                </a:solidFill>
                <a:effectLst/>
                <a:uLnTx/>
                <a:uFillTx/>
                <a:latin typeface="Calibri"/>
                <a:ea typeface="+mn-ea"/>
                <a:cs typeface="Calibri" panose="020F0502020204030204" pitchFamily="34" charset="0"/>
              </a:rPr>
              <a:t>AVEVA™ InTouch HMI, </a:t>
            </a:r>
            <a:endParaRPr kumimoji="0" lang="en-US" sz="1400" b="1" i="0" u="none" strike="noStrike" kern="1200" cap="none" spc="0" normalizeH="0" baseline="0" noProof="0" dirty="0">
              <a:ln>
                <a:noFill/>
              </a:ln>
              <a:solidFill>
                <a:srgbClr val="3C1451"/>
              </a:solidFill>
              <a:effectLst/>
              <a:uLnTx/>
              <a:uFillTx/>
              <a:latin typeface="Calibri"/>
              <a:ea typeface="+mn-ea"/>
              <a:cs typeface="Calibri"/>
            </a:endParaRPr>
          </a:p>
          <a:p>
            <a:pPr marL="0" marR="0" lvl="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3D1152"/>
                </a:solidFill>
                <a:effectLst/>
                <a:uLnTx/>
                <a:uFillTx/>
                <a:latin typeface="Calibri" panose="020F0502020204030204" pitchFamily="34" charset="0"/>
                <a:ea typeface="+mn-ea"/>
                <a:cs typeface="Calibri" panose="020F0502020204030204" pitchFamily="34" charset="0"/>
              </a:rPr>
              <a:t>“What is being consolidated is the capability to provide support for maintenance, support for troubleshooting, and support for remote controlling of the machine.” </a:t>
            </a:r>
          </a:p>
          <a:p>
            <a:pPr marL="0" marR="0" lvl="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3D1152"/>
                </a:solidFill>
                <a:effectLst/>
                <a:uLnTx/>
                <a:uFillTx/>
                <a:latin typeface="Calibri" panose="020F0502020204030204" pitchFamily="34" charset="0"/>
                <a:ea typeface="+mn-ea"/>
                <a:cs typeface="Calibri" panose="020F0502020204030204" pitchFamily="34" charset="0"/>
              </a:rPr>
              <a:t>Carlo </a:t>
            </a:r>
            <a:r>
              <a:rPr kumimoji="0" lang="en-US" sz="1400" b="1" i="0" u="none" strike="noStrike" kern="1200" cap="none" spc="0" normalizeH="0" baseline="0" noProof="0" dirty="0" err="1">
                <a:ln>
                  <a:noFill/>
                </a:ln>
                <a:solidFill>
                  <a:srgbClr val="3D1152"/>
                </a:solidFill>
                <a:effectLst/>
                <a:uLnTx/>
                <a:uFillTx/>
                <a:latin typeface="Calibri" panose="020F0502020204030204" pitchFamily="34" charset="0"/>
                <a:ea typeface="+mn-ea"/>
                <a:cs typeface="Calibri" panose="020F0502020204030204" pitchFamily="34" charset="0"/>
              </a:rPr>
              <a:t>Scalmana</a:t>
            </a:r>
            <a:r>
              <a:rPr kumimoji="0" lang="en-US" sz="1400" b="1" i="0" u="none" strike="noStrike" kern="1200" cap="none" spc="0" normalizeH="0" baseline="0" noProof="0" dirty="0">
                <a:ln>
                  <a:noFill/>
                </a:ln>
                <a:solidFill>
                  <a:srgbClr val="3D1152"/>
                </a:solidFill>
                <a:effectLst/>
                <a:uLnTx/>
                <a:uFillTx/>
                <a:latin typeface="Calibri" panose="020F0502020204030204" pitchFamily="34" charset="0"/>
                <a:ea typeface="+mn-ea"/>
                <a:cs typeface="Calibri" panose="020F0502020204030204" pitchFamily="34" charset="0"/>
              </a:rPr>
              <a:t>, President, Italpresse Gauss </a:t>
            </a:r>
          </a:p>
          <a:p>
            <a:pPr marL="0" marR="0" lvl="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a:pPr>
            <a:endParaRPr kumimoji="0" lang="en-US" sz="1100" b="0" i="0" u="none" strike="noStrike" kern="1200" cap="none" spc="0" normalizeH="0" baseline="0" noProof="0" dirty="0">
              <a:ln>
                <a:noFill/>
              </a:ln>
              <a:solidFill>
                <a:srgbClr val="3D1152"/>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GB" sz="1100" b="1" i="0" u="none" strike="noStrike" kern="1200" cap="none" spc="0" normalizeH="0" baseline="0" noProof="0" dirty="0">
              <a:ln>
                <a:noFill/>
              </a:ln>
              <a:solidFill>
                <a:srgbClr val="3C145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100" b="1" i="0" u="none" strike="noStrike" kern="1200" cap="none" spc="0" normalizeH="0" baseline="0" noProof="0" dirty="0">
              <a:ln>
                <a:noFill/>
              </a:ln>
              <a:solidFill>
                <a:srgbClr val="3C145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US" sz="1100" b="1" i="0" u="none" strike="noStrike" kern="1200" cap="none" spc="0" normalizeH="0" baseline="0" noProof="0" dirty="0">
                <a:ln>
                  <a:noFill/>
                </a:ln>
                <a:solidFill>
                  <a:srgbClr val="3C1451"/>
                </a:solidFill>
                <a:effectLst/>
                <a:uLnTx/>
                <a:uFillTx/>
                <a:latin typeface="Calibri"/>
                <a:ea typeface="+mn-ea"/>
                <a:cs typeface="Calibri"/>
              </a:rPr>
              <a:t> </a:t>
            </a:r>
            <a:endParaRPr kumimoji="0" lang="en-GB" sz="1100" b="0" i="0" u="none" strike="noStrike" kern="1200" cap="none" spc="0" normalizeH="0" baseline="0" noProof="0" dirty="0">
              <a:ln>
                <a:noFill/>
              </a:ln>
              <a:solidFill>
                <a:srgbClr val="3D1152"/>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100" b="1" i="0" u="none" strike="noStrike" kern="1200" cap="none" spc="0" normalizeH="0" baseline="0" noProof="0" dirty="0">
              <a:ln>
                <a:noFill/>
              </a:ln>
              <a:solidFill>
                <a:srgbClr val="3C145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100" b="1" i="0" u="none" strike="noStrike" kern="1200" cap="none" spc="0" normalizeH="0" baseline="0" noProof="0" dirty="0">
              <a:ln>
                <a:noFill/>
              </a:ln>
              <a:solidFill>
                <a:srgbClr val="3C145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100" b="1" i="0" u="none" strike="noStrike" kern="1200" cap="none" spc="0" normalizeH="0" baseline="0" noProof="0" dirty="0">
              <a:ln>
                <a:noFill/>
              </a:ln>
              <a:solidFill>
                <a:srgbClr val="3C1451"/>
              </a:solidFill>
              <a:effectLst/>
              <a:uLnTx/>
              <a:uFillTx/>
              <a:latin typeface="Calibri"/>
              <a:ea typeface="Calibri"/>
              <a:cs typeface="Calibri" panose="020F0502020204030204" pitchFamily="34" charset="0"/>
            </a:endParaRPr>
          </a:p>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p:txBody>
      </p:sp>
      <p:sp>
        <p:nvSpPr>
          <p:cNvPr id="8" name="Text Placeholder 7">
            <a:extLst>
              <a:ext uri="{FF2B5EF4-FFF2-40B4-BE49-F238E27FC236}">
                <a16:creationId xmlns:a16="http://schemas.microsoft.com/office/drawing/2014/main" id="{904BEFC4-9FE7-476E-8ED8-7407176F255F}"/>
              </a:ext>
            </a:extLst>
          </p:cNvPr>
          <p:cNvSpPr>
            <a:spLocks noGrp="1"/>
          </p:cNvSpPr>
          <p:nvPr>
            <p:ph type="body" sz="quarter" idx="13"/>
          </p:nvPr>
        </p:nvSpPr>
        <p:spPr>
          <a:xfrm>
            <a:off x="609600" y="1426463"/>
            <a:ext cx="7078800" cy="320040"/>
          </a:xfrm>
        </p:spPr>
        <p:txBody>
          <a:bodyPr/>
          <a:lstStyle/>
          <a:p>
            <a:pPr>
              <a:defRPr/>
            </a:pPr>
            <a:r>
              <a:rPr lang="en-GB" sz="1700" dirty="0">
                <a:solidFill>
                  <a:srgbClr val="3C1451"/>
                </a:solidFill>
                <a:latin typeface="Calibri"/>
                <a:cs typeface="Arial" panose="020B0604020202020204" pitchFamily="34" charset="0"/>
              </a:rPr>
              <a:t>First-of-its-kind remote maintenance solution is based on AVEVA’s AV/VR platforms</a:t>
            </a:r>
            <a:endParaRPr lang="en-GB" sz="1700" dirty="0"/>
          </a:p>
          <a:p>
            <a:endParaRPr lang="en-GB" sz="1200" dirty="0"/>
          </a:p>
        </p:txBody>
      </p:sp>
      <p:sp>
        <p:nvSpPr>
          <p:cNvPr id="3" name="Footer Placeholder 2">
            <a:extLst>
              <a:ext uri="{FF2B5EF4-FFF2-40B4-BE49-F238E27FC236}">
                <a16:creationId xmlns:a16="http://schemas.microsoft.com/office/drawing/2014/main" id="{ABAAF803-6C96-4DE1-99ED-D6B4C921728E}"/>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lumMod val="50000"/>
                  </a:srgbClr>
                </a:solidFill>
                <a:effectLst/>
                <a:uLnTx/>
                <a:uFillTx/>
                <a:latin typeface="Calibri"/>
                <a:ea typeface="+mn-ea"/>
                <a:cs typeface="+mn-cs"/>
              </a:rPr>
              <a:t>© 2022 AVEVA Group plc and its subsidiaries. All rights reserved.</a:t>
            </a:r>
            <a:endParaRPr kumimoji="0" lang="en-GB" sz="7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04CDC7F0-F1AE-4A23-A299-F29F53E404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sp>
        <p:nvSpPr>
          <p:cNvPr id="16" name="Rectangle 15">
            <a:hlinkClick r:id="rId3"/>
            <a:extLst>
              <a:ext uri="{FF2B5EF4-FFF2-40B4-BE49-F238E27FC236}">
                <a16:creationId xmlns:a16="http://schemas.microsoft.com/office/drawing/2014/main" id="{A9864244-D645-4ADE-986B-83130873018B}"/>
              </a:ext>
            </a:extLst>
          </p:cNvPr>
          <p:cNvSpPr/>
          <p:nvPr/>
        </p:nvSpPr>
        <p:spPr>
          <a:xfrm>
            <a:off x="7688400" y="6357716"/>
            <a:ext cx="958965" cy="2254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53" normalizeH="0" baseline="0" noProof="0" dirty="0">
                <a:ln>
                  <a:noFill/>
                </a:ln>
                <a:solidFill>
                  <a:prstClr val="white"/>
                </a:solidFill>
                <a:effectLst/>
                <a:uLnTx/>
                <a:uFillTx/>
                <a:latin typeface="Calibri" panose="020F0502020204030204"/>
                <a:ea typeface="+mn-ea"/>
                <a:cs typeface="+mn-cs"/>
              </a:rPr>
              <a:t>LEARN MORE</a:t>
            </a:r>
          </a:p>
        </p:txBody>
      </p:sp>
      <p:sp>
        <p:nvSpPr>
          <p:cNvPr id="19" name="Content Placeholder 8">
            <a:extLst>
              <a:ext uri="{FF2B5EF4-FFF2-40B4-BE49-F238E27FC236}">
                <a16:creationId xmlns:a16="http://schemas.microsoft.com/office/drawing/2014/main" id="{6D89629D-28DA-4F8D-AA1E-6A2118307FFC}"/>
              </a:ext>
            </a:extLst>
          </p:cNvPr>
          <p:cNvSpPr>
            <a:spLocks noGrp="1"/>
          </p:cNvSpPr>
          <p:nvPr>
            <p:ph sz="quarter" idx="20"/>
          </p:nvPr>
        </p:nvSpPr>
        <p:spPr>
          <a:xfrm>
            <a:off x="609600" y="1920874"/>
            <a:ext cx="6619875" cy="5745308"/>
          </a:xfrm>
        </p:spPr>
        <p:txBody>
          <a:bodyPr>
            <a:normAutofit/>
          </a:bodyPr>
          <a:lstStyle/>
          <a:p>
            <a:pPr marL="0" indent="0">
              <a:spcAft>
                <a:spcPts val="400"/>
              </a:spcAft>
              <a:buNone/>
            </a:pPr>
            <a:r>
              <a:rPr lang="en-US" sz="1400" b="1" dirty="0">
                <a:solidFill>
                  <a:schemeClr val="accent1">
                    <a:lumMod val="50000"/>
                  </a:schemeClr>
                </a:solidFill>
              </a:rPr>
              <a:t>Goals</a:t>
            </a:r>
            <a:r>
              <a:rPr lang="en-US" sz="1400" dirty="0"/>
              <a:t> </a:t>
            </a:r>
          </a:p>
          <a:p>
            <a:pPr marL="168275" lvl="1" indent="-168275">
              <a:spcAft>
                <a:spcPts val="800"/>
              </a:spcAft>
            </a:pPr>
            <a:r>
              <a:rPr lang="en-GB" sz="1400" dirty="0"/>
              <a:t>Develop a custom HMI that operates with other OEM devices and software platforms</a:t>
            </a:r>
          </a:p>
          <a:p>
            <a:pPr marL="168275" lvl="1" indent="-168275">
              <a:spcAft>
                <a:spcPts val="800"/>
              </a:spcAft>
            </a:pPr>
            <a:r>
              <a:rPr lang="en-GB" sz="1400" dirty="0"/>
              <a:t>Incorporate AR/VR technologies as an asset performance and remote support tool</a:t>
            </a:r>
          </a:p>
          <a:p>
            <a:pPr marL="168275" lvl="1" indent="-168275">
              <a:spcAft>
                <a:spcPts val="800"/>
              </a:spcAft>
            </a:pPr>
            <a:r>
              <a:rPr lang="en-GB" sz="1400" dirty="0"/>
              <a:t>Support the company’s leadership position in </a:t>
            </a:r>
            <a:r>
              <a:rPr lang="en-GB" sz="1400" dirty="0" err="1"/>
              <a:t>Industrie</a:t>
            </a:r>
            <a:r>
              <a:rPr lang="en-GB" sz="1400" dirty="0"/>
              <a:t> 4.0</a:t>
            </a:r>
            <a:endParaRPr lang="en-GB" sz="1400" dirty="0">
              <a:latin typeface="Calibri" panose="020F0502020204030204" pitchFamily="34" charset="0"/>
            </a:endParaRPr>
          </a:p>
          <a:p>
            <a:pPr marL="0" indent="0">
              <a:spcAft>
                <a:spcPts val="400"/>
              </a:spcAft>
              <a:buNone/>
            </a:pPr>
            <a:r>
              <a:rPr lang="en-US" sz="1400" b="1" dirty="0">
                <a:solidFill>
                  <a:schemeClr val="accent1">
                    <a:lumMod val="50000"/>
                  </a:schemeClr>
                </a:solidFill>
              </a:rPr>
              <a:t>Challenges</a:t>
            </a:r>
            <a:r>
              <a:rPr lang="en-US" sz="1400" b="1" dirty="0"/>
              <a:t> </a:t>
            </a:r>
          </a:p>
          <a:p>
            <a:pPr marL="171450" lvl="1" indent="-171450">
              <a:spcAft>
                <a:spcPts val="800"/>
              </a:spcAft>
            </a:pPr>
            <a:r>
              <a:rPr lang="en-GB" sz="1400" dirty="0"/>
              <a:t>Introduce </a:t>
            </a:r>
            <a:r>
              <a:rPr lang="en-GB" sz="1400" dirty="0" err="1"/>
              <a:t>Industrie</a:t>
            </a:r>
            <a:r>
              <a:rPr lang="en-GB" sz="1400" dirty="0"/>
              <a:t> 4.0 technologies to the </a:t>
            </a:r>
            <a:r>
              <a:rPr lang="en-GB" sz="1400" dirty="0" err="1"/>
              <a:t>aluminum</a:t>
            </a:r>
            <a:r>
              <a:rPr lang="en-GB" sz="1400" dirty="0"/>
              <a:t> foundry industry</a:t>
            </a:r>
          </a:p>
          <a:p>
            <a:pPr marL="171450" lvl="1" indent="-171450">
              <a:spcAft>
                <a:spcPts val="800"/>
              </a:spcAft>
            </a:pPr>
            <a:r>
              <a:rPr lang="en-GB" sz="1400" dirty="0"/>
              <a:t>Leverage breakthrough AR/VR technology to pilot new asset performance management and operator training solutions</a:t>
            </a:r>
          </a:p>
          <a:p>
            <a:pPr marL="171450" lvl="1" indent="-171450">
              <a:spcAft>
                <a:spcPts val="800"/>
              </a:spcAft>
            </a:pPr>
            <a:r>
              <a:rPr lang="en-GB" sz="1400" dirty="0"/>
              <a:t>Deliver new concepts to market on an aggressive timeline</a:t>
            </a:r>
            <a:endParaRPr lang="en-GB" sz="1400" dirty="0">
              <a:latin typeface="Calibri" panose="020F0502020204030204" pitchFamily="34" charset="0"/>
            </a:endParaRPr>
          </a:p>
          <a:p>
            <a:pPr marL="0" indent="0">
              <a:spcAft>
                <a:spcPts val="400"/>
              </a:spcAft>
              <a:buNone/>
            </a:pPr>
            <a:r>
              <a:rPr lang="en-US" sz="1400" b="1" dirty="0">
                <a:solidFill>
                  <a:schemeClr val="accent1">
                    <a:lumMod val="50000"/>
                  </a:schemeClr>
                </a:solidFill>
              </a:rPr>
              <a:t>Results</a:t>
            </a:r>
            <a:r>
              <a:rPr lang="en-US" sz="1400" b="1" dirty="0"/>
              <a:t> </a:t>
            </a:r>
          </a:p>
          <a:p>
            <a:pPr marL="168275" lvl="1" indent="-168275">
              <a:spcAft>
                <a:spcPts val="800"/>
              </a:spcAft>
            </a:pPr>
            <a:r>
              <a:rPr lang="en-GB" sz="1400" dirty="0"/>
              <a:t>Delivered an open interface HMI architecture that communicates with other devices, collects data on a local SQL server database, and improves situational awareness</a:t>
            </a:r>
          </a:p>
          <a:p>
            <a:pPr marL="168275" lvl="1" indent="-168275">
              <a:spcAft>
                <a:spcPts val="800"/>
              </a:spcAft>
            </a:pPr>
            <a:r>
              <a:rPr lang="en-GB" sz="1400" dirty="0"/>
              <a:t>Reinvented the concept of asset maintenance and support for the captive foundry industry</a:t>
            </a:r>
          </a:p>
          <a:p>
            <a:pPr marL="168275" lvl="1" indent="-168275">
              <a:spcAft>
                <a:spcPts val="800"/>
              </a:spcAft>
            </a:pPr>
            <a:r>
              <a:rPr lang="en-GB" sz="1400" dirty="0"/>
              <a:t>Tapped into completely new revenue streams by embedding AVEVA’s open, flexible platforms into its machines</a:t>
            </a:r>
          </a:p>
          <a:p>
            <a:endParaRPr lang="en-GB" dirty="0"/>
          </a:p>
        </p:txBody>
      </p:sp>
      <p:sp>
        <p:nvSpPr>
          <p:cNvPr id="23" name="Title 6">
            <a:extLst>
              <a:ext uri="{FF2B5EF4-FFF2-40B4-BE49-F238E27FC236}">
                <a16:creationId xmlns:a16="http://schemas.microsoft.com/office/drawing/2014/main" id="{7D3A34CA-2AE8-47A3-8F52-81BD90F5AFE4}"/>
              </a:ext>
            </a:extLst>
          </p:cNvPr>
          <p:cNvSpPr>
            <a:spLocks noGrp="1"/>
          </p:cNvSpPr>
          <p:nvPr>
            <p:ph type="title"/>
          </p:nvPr>
        </p:nvSpPr>
        <p:spPr>
          <a:xfrm>
            <a:off x="612648" y="585216"/>
            <a:ext cx="10972800" cy="804672"/>
          </a:xfrm>
        </p:spPr>
        <p:txBody>
          <a:bodyPr/>
          <a:lstStyle/>
          <a:p>
            <a:r>
              <a:rPr kumimoji="0" lang="en-US" sz="2400" b="0" i="0" u="none" strike="noStrike" kern="1200" cap="none" spc="0" normalizeH="0" baseline="0" noProof="0" dirty="0">
                <a:ln>
                  <a:noFill/>
                </a:ln>
                <a:solidFill>
                  <a:srgbClr val="3C1451"/>
                </a:solidFill>
                <a:effectLst/>
                <a:uLnTx/>
                <a:uFillTx/>
                <a:latin typeface="Calibri" panose="020F0502020204030204" pitchFamily="34" charset="0"/>
                <a:ea typeface="+mj-ea"/>
                <a:cs typeface="Calibri" panose="020F0502020204030204" pitchFamily="34" charset="0"/>
              </a:rPr>
              <a:t>Italpresse Gauss</a:t>
            </a:r>
            <a:br>
              <a:rPr kumimoji="0" lang="en-US" sz="2400" b="0" i="0" u="none" strike="noStrike" kern="1200" cap="none" spc="0" normalizeH="0" baseline="0" noProof="0" dirty="0">
                <a:ln>
                  <a:noFill/>
                </a:ln>
                <a:solidFill>
                  <a:srgbClr val="3C1451"/>
                </a:solidFill>
                <a:effectLst/>
                <a:uLnTx/>
                <a:uFillTx/>
                <a:latin typeface="Calibri" panose="020F0502020204030204" pitchFamily="34" charset="0"/>
                <a:ea typeface="+mj-ea"/>
                <a:cs typeface="Calibri" panose="020F0502020204030204" pitchFamily="34" charset="0"/>
              </a:rPr>
            </a:br>
            <a:r>
              <a:rPr kumimoji="0" lang="en-US" sz="1400" b="0" i="0" u="none" strike="noStrike" kern="1200" cap="none" spc="0" normalizeH="0" baseline="0" noProof="0" dirty="0">
                <a:ln>
                  <a:noFill/>
                </a:ln>
                <a:solidFill>
                  <a:srgbClr val="6B04A8"/>
                </a:solidFill>
                <a:effectLst/>
                <a:uLnTx/>
                <a:uFillTx/>
                <a:latin typeface="Calibri" panose="020F0502020204030204"/>
                <a:ea typeface="+mj-ea"/>
                <a:cs typeface="Arial" panose="020B0604020202020204" pitchFamily="34" charset="0"/>
              </a:rPr>
              <a:t>Italy</a:t>
            </a:r>
            <a:endParaRPr lang="en-GB" dirty="0"/>
          </a:p>
        </p:txBody>
      </p:sp>
      <p:pic>
        <p:nvPicPr>
          <p:cNvPr id="12" name="Picture 11">
            <a:extLst>
              <a:ext uri="{FF2B5EF4-FFF2-40B4-BE49-F238E27FC236}">
                <a16:creationId xmlns:a16="http://schemas.microsoft.com/office/drawing/2014/main" id="{2B9C96C4-1876-4144-A59F-9664D14A0E27}"/>
              </a:ext>
            </a:extLst>
          </p:cNvPr>
          <p:cNvPicPr>
            <a:picLocks noChangeAspect="1"/>
          </p:cNvPicPr>
          <p:nvPr/>
        </p:nvPicPr>
        <p:blipFill rotWithShape="1">
          <a:blip r:embed="rId4"/>
          <a:srcRect l="8972"/>
          <a:stretch/>
        </p:blipFill>
        <p:spPr>
          <a:xfrm>
            <a:off x="7508142" y="-8751"/>
            <a:ext cx="4683858" cy="2894340"/>
          </a:xfrm>
          <a:prstGeom prst="rect">
            <a:avLst/>
          </a:prstGeom>
        </p:spPr>
      </p:pic>
    </p:spTree>
    <p:extLst>
      <p:ext uri="{BB962C8B-B14F-4D97-AF65-F5344CB8AC3E}">
        <p14:creationId xmlns:p14="http://schemas.microsoft.com/office/powerpoint/2010/main" val="27761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37724-A141-4F40-BBF1-602AFA4F7AE0}"/>
              </a:ext>
            </a:extLst>
          </p:cNvPr>
          <p:cNvSpPr>
            <a:spLocks noGrp="1"/>
          </p:cNvSpPr>
          <p:nvPr>
            <p:ph type="ftr" sz="quarter" idx="11"/>
          </p:nvPr>
        </p:nvSpPr>
        <p:spPr/>
        <p:txBody>
          <a:bodyPr/>
          <a:lstStyle/>
          <a:p>
            <a:r>
              <a:rPr lang="en-US" dirty="0"/>
              <a:t>For Internal Use Only. ©2022 AVEVA Group plc and its subsidiaries. All rights reserved.</a:t>
            </a:r>
            <a:endParaRPr lang="en-GB" dirty="0"/>
          </a:p>
        </p:txBody>
      </p:sp>
    </p:spTree>
    <p:extLst>
      <p:ext uri="{BB962C8B-B14F-4D97-AF65-F5344CB8AC3E}">
        <p14:creationId xmlns:p14="http://schemas.microsoft.com/office/powerpoint/2010/main" val="16277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4517C7-70B4-4D57-9F7A-3EC743D6A6FC}"/>
              </a:ext>
            </a:extLst>
          </p:cNvPr>
          <p:cNvSpPr>
            <a:spLocks noGrp="1"/>
          </p:cNvSpPr>
          <p:nvPr>
            <p:ph type="ftr" sz="quarter" idx="11"/>
          </p:nvPr>
        </p:nvSpPr>
        <p:spPr/>
        <p:txBody>
          <a:bodyPr/>
          <a:lstStyle/>
          <a:p>
            <a:r>
              <a:rPr lang="en-US" dirty="0"/>
              <a:t>For Internal Use Only. ©2022 AVEVA Group plc and its subsidiaries. All rights reserved.</a:t>
            </a:r>
            <a:endParaRPr lang="en-GB" dirty="0"/>
          </a:p>
        </p:txBody>
      </p:sp>
    </p:spTree>
    <p:extLst>
      <p:ext uri="{BB962C8B-B14F-4D97-AF65-F5344CB8AC3E}">
        <p14:creationId xmlns:p14="http://schemas.microsoft.com/office/powerpoint/2010/main" val="2162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VEVA_PowerPoint_Jan2021">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2" id="{97C2793E-1A58-4DCA-8897-814C1A267AFD}" vid="{CB643989-B773-423D-951D-B72F3BE737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408B8B379D440863DA842E85A3421" ma:contentTypeVersion="24" ma:contentTypeDescription="Create a new document." ma:contentTypeScope="" ma:versionID="38aa5ae01510359548f7ecc8e2641cc2">
  <xsd:schema xmlns:xsd="http://www.w3.org/2001/XMLSchema" xmlns:xs="http://www.w3.org/2001/XMLSchema" xmlns:p="http://schemas.microsoft.com/office/2006/metadata/properties" xmlns:ns2="6c40f4e7-a85e-48c3-99f3-b85063776b26" xmlns:ns3="5cb96cd8-23b4-4a2c-b864-070c2404a292" xmlns:ns4="4c100cdf-8b63-4346-8208-799c166ac25b" targetNamespace="http://schemas.microsoft.com/office/2006/metadata/properties" ma:root="true" ma:fieldsID="948fa34721c54d5a8fce14a0b95ed854" ns2:_="" ns3:_="" ns4:_="">
    <xsd:import namespace="6c40f4e7-a85e-48c3-99f3-b85063776b26"/>
    <xsd:import namespace="5cb96cd8-23b4-4a2c-b864-070c2404a292"/>
    <xsd:import namespace="4c100cdf-8b63-4346-8208-799c166ac25b"/>
    <xsd:element name="properties">
      <xsd:complexType>
        <xsd:sequence>
          <xsd:element name="documentManagement">
            <xsd:complexType>
              <xsd:all>
                <xsd:element ref="ns2:_dlc_DocIdUrl" minOccurs="0"/>
                <xsd:element ref="ns3:Security"/>
                <xsd:element ref="ns3:Security0" minOccurs="0"/>
                <xsd:element ref="ns2:_dlc_DocId"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Acces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0f4e7-a85e-48c3-99f3-b85063776b26"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Document ID Value" ma:description="The value of the document ID assigned to this item."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96cd8-23b4-4a2c-b864-070c2404a292" elementFormDefault="qualified">
    <xsd:import namespace="http://schemas.microsoft.com/office/2006/documentManagement/types"/>
    <xsd:import namespace="http://schemas.microsoft.com/office/infopath/2007/PartnerControls"/>
    <xsd:element name="Security" ma:index="3" ma:displayName="Usage" ma:default="Internal Only" ma:description="If Internal this must not be used with customers" ma:format="Dropdown" ma:internalName="Security">
      <xsd:simpleType>
        <xsd:restriction base="dms:Choice">
          <xsd:enumeration value="Internal Only"/>
          <xsd:enumeration value="External"/>
        </xsd:restriction>
      </xsd:simpleType>
    </xsd:element>
    <xsd:element name="Security0" ma:index="4" nillable="true" ma:displayName="Can be shared with" ma:default="AVEVA" ma:description="This gives details on which category is able to see this item." ma:format="Dropdown" ma:internalName="Security0" ma:requiredMultiChoice="true">
      <xsd:complexType>
        <xsd:complexContent>
          <xsd:extension base="dms:MultiChoice">
            <xsd:sequence>
              <xsd:element name="Value" maxOccurs="unbounded" minOccurs="0" nillable="true">
                <xsd:simpleType>
                  <xsd:restriction base="dms:Choice">
                    <xsd:enumeration value="AVEVA"/>
                    <xsd:enumeration value="Distributors"/>
                    <xsd:enumeration value="Specialist Solution Providers"/>
                    <xsd:enumeration value="System Integrators"/>
                    <xsd:enumeration value="Technology Partners"/>
                    <xsd:enumeration value="OEM"/>
                    <xsd:enumeration value="Schneider"/>
                    <xsd:enumeration value="Alliance Partners"/>
                    <xsd:enumeration value="All"/>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Access" ma:index="24" nillable="true" ma:displayName="Access" ma:hidden="true" ma:internalName="Access" ma:readOnly="false">
      <xsd:simpleType>
        <xsd:restriction base="dms:Text">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b538c2a-c5c0-4f56-a5de-e791a9b547d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100cdf-8b63-4346-8208-799c166ac25b"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4130c349-aa31-4ebf-aa48-4349e1658d5b}" ma:internalName="TaxCatchAll" ma:showField="CatchAllData" ma:web="6c40f4e7-a85e-48c3-99f3-b85063776b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PersistId xmlns="6c40f4e7-a85e-48c3-99f3-b85063776b26" xsi:nil="true"/>
    <_dlc_DocIdUrl xmlns="6c40f4e7-a85e-48c3-99f3-b85063776b26">
      <Url>https://aveva.sharepoint.com/teams/Sales/Enablement/Highspot/_layouts/15/DocIdRedir.aspx?ID=SALE-2041085185-155148</Url>
      <Description>SALE-2041085185-155148</Description>
    </_dlc_DocIdUrl>
    <Security xmlns="5cb96cd8-23b4-4a2c-b864-070c2404a292">Internal Only</Security>
    <_dlc_DocId xmlns="6c40f4e7-a85e-48c3-99f3-b85063776b26">SALE-2041085185-155148</_dlc_DocId>
    <Access xmlns="5cb96cd8-23b4-4a2c-b864-070c2404a292" xsi:nil="true"/>
    <TaxCatchAll xmlns="4c100cdf-8b63-4346-8208-799c166ac25b" xsi:nil="true"/>
    <Security0 xmlns="5cb96cd8-23b4-4a2c-b864-070c2404a292">
      <Value>AVEVA</Value>
    </Security0>
    <lcf76f155ced4ddcb4097134ff3c332f xmlns="5cb96cd8-23b4-4a2c-b864-070c2404a29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20FF3A-0C49-43A4-8DAD-858EB3E4D12A}"/>
</file>

<file path=customXml/itemProps2.xml><?xml version="1.0" encoding="utf-8"?>
<ds:datastoreItem xmlns:ds="http://schemas.openxmlformats.org/officeDocument/2006/customXml" ds:itemID="{AAB85675-18B1-442C-AEAE-6C2C151D60D0}"/>
</file>

<file path=customXml/itemProps3.xml><?xml version="1.0" encoding="utf-8"?>
<ds:datastoreItem xmlns:ds="http://schemas.openxmlformats.org/officeDocument/2006/customXml" ds:itemID="{11580DE8-7B28-4907-9D49-497CE43B15A6}"/>
</file>

<file path=customXml/itemProps4.xml><?xml version="1.0" encoding="utf-8"?>
<ds:datastoreItem xmlns:ds="http://schemas.openxmlformats.org/officeDocument/2006/customXml" ds:itemID="{1BBF1B32-1A31-4B58-BEB7-FB2C13AB5210}"/>
</file>

<file path=docProps/app.xml><?xml version="1.0" encoding="utf-8"?>
<Properties xmlns="http://schemas.openxmlformats.org/officeDocument/2006/extended-properties" xmlns:vt="http://schemas.openxmlformats.org/officeDocument/2006/docPropsVTypes">
  <Template>AVEVA_PowerPoint_Template_May2021_Internal (2)</Template>
  <TotalTime>24</TotalTime>
  <Words>251</Words>
  <Application>Microsoft Office PowerPoint</Application>
  <PresentationFormat>Widescreen</PresentationFormat>
  <Paragraphs>29</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Muli</vt:lpstr>
      <vt:lpstr>Segoe UI</vt:lpstr>
      <vt:lpstr>AVEVA_PowerPoint_Jan2021</vt:lpstr>
      <vt:lpstr>Italpresse Gauss Italy</vt:lpstr>
      <vt:lpstr>PowerPoint Presentation</vt:lpstr>
      <vt:lpstr>PowerPoint Presentation</vt:lpstr>
    </vt:vector>
  </TitlesOfParts>
  <Company>AVEVA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Aaron-Obelley</dc:creator>
  <dc:description>January 2021 template</dc:description>
  <cp:lastModifiedBy>Edward Aaron-Obelley</cp:lastModifiedBy>
  <cp:revision>3</cp:revision>
  <cp:lastPrinted>2019-08-05T14:07:05Z</cp:lastPrinted>
  <dcterms:created xsi:type="dcterms:W3CDTF">2022-01-20T11:03:30Z</dcterms:created>
  <dcterms:modified xsi:type="dcterms:W3CDTF">2022-06-30T09:27:27Z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0x0101001A5408B8B379D440863DA842E85A3421</vt:lpwstr>
  </property>
  <property fmtid="{D5CDD505-2E9C-101B-9397-08002B2CF9AE}" pid="3" name="_dlc_DocIdItemGuid">
    <vt:lpwstr>d5843e21-741f-4113-8099-27bc87497250</vt:lpwstr>
  </property>
</Properties>
</file>